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9" r:id="rId6"/>
    <p:sldId id="289" r:id="rId7"/>
    <p:sldId id="290" r:id="rId8"/>
    <p:sldId id="291" r:id="rId9"/>
    <p:sldId id="292" r:id="rId10"/>
    <p:sldId id="265" r:id="rId11"/>
    <p:sldId id="264" r:id="rId12"/>
    <p:sldId id="267" r:id="rId13"/>
    <p:sldId id="262" r:id="rId14"/>
    <p:sldId id="260" r:id="rId15"/>
    <p:sldId id="261" r:id="rId16"/>
    <p:sldId id="276" r:id="rId17"/>
    <p:sldId id="277" r:id="rId18"/>
    <p:sldId id="279" r:id="rId19"/>
    <p:sldId id="278" r:id="rId20"/>
    <p:sldId id="266" r:id="rId21"/>
    <p:sldId id="271" r:id="rId22"/>
    <p:sldId id="274" r:id="rId23"/>
    <p:sldId id="27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73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0BE41-A8B0-47E3-9F7E-A7BEBF41A2BA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EE604-09DD-4EF9-94A2-F22AC2002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Intro-SAM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Intro-SAM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final slide for intro-SAM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EFFC51-CC74-40A7-9E73-F39315AFDF36}" type="slidenum">
              <a:rPr lang="en-US"/>
              <a:pPr/>
              <a:t>6</a:t>
            </a:fld>
            <a:endParaRPr lang="en-US"/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2BB7DA-022A-47BC-9914-26A213AA5485}" type="slidenum">
              <a:rPr lang="en-US"/>
              <a:pPr/>
              <a:t>7</a:t>
            </a:fld>
            <a:endParaRPr lang="en-US"/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561851C-0822-4423-903C-3694CE95B367}" type="slidenum">
              <a:rPr lang="en-US"/>
              <a:pPr/>
              <a:t>8</a:t>
            </a:fld>
            <a:endParaRPr lang="en-US"/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51FE20-7DAC-493E-962C-41081A9A472B}" type="slidenum">
              <a:rPr lang="en-US"/>
              <a:pPr/>
              <a:t>9</a:t>
            </a:fld>
            <a:endParaRPr lang="en-US"/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Indian Removal 1st slide-SAM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Indian Removal final slide-SAM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CF798-E0D4-4F6B-869A-8CB0B457E7D3}" type="datetimeFigureOut">
              <a:rPr lang="en-US" smtClean="0"/>
              <a:pPr/>
              <a:t>3/30/2010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829B1-9A15-4B70-8051-5607C87912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am%20London\Desktop\Native%20Americans%20and%20the%20Church%20PP\Twiss%20Manifest%20Destiny_converted.wm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am%20London\Desktop\Native%20Americans%20and%20the%20Church%20PP\video_converted.wmv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am%20London\Desktop\Native%20Americans%20and%20the%20Church%20PP\02%20River%20Of%20Life_converted.wm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am%20London\Desktop\Native%20Americans%20and%20the%20Church%20PP\09%20Khenoronkhwa_converted.wm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am%20London\Desktop\Native%20Americans%20and%20the%20Church%20PP\12%20Rise%20Up%20Mighty%20Warrior_converted.wma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am%20London\Desktop\Native%20Americans%20and%20the%20Church%20PP\Twiss%20-%20Hope%20for%20the%20Church_converted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2593975"/>
          </a:xfrm>
        </p:spPr>
        <p:txBody>
          <a:bodyPr>
            <a:noAutofit/>
          </a:bodyPr>
          <a:lstStyle/>
          <a:p>
            <a:r>
              <a:rPr lang="en-US" sz="6600" dirty="0" smtClean="0"/>
              <a:t>Missions to Native Americans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867400"/>
            <a:ext cx="7315200" cy="762000"/>
          </a:xfrm>
        </p:spPr>
        <p:txBody>
          <a:bodyPr/>
          <a:lstStyle/>
          <a:p>
            <a:r>
              <a:rPr lang="en-US" dirty="0" smtClean="0"/>
              <a:t>Aaron, Adam, Rick, Sam, Stephanie, &amp; Zach</a:t>
            </a:r>
            <a:endParaRPr lang="en-US" dirty="0"/>
          </a:p>
        </p:txBody>
      </p:sp>
      <p:pic>
        <p:nvPicPr>
          <p:cNvPr id="4" name="Picture 3" descr="christiannativeAmericanartdiscrip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971800"/>
            <a:ext cx="2667000" cy="2390775"/>
          </a:xfrm>
          <a:prstGeom prst="rect">
            <a:avLst/>
          </a:prstGeom>
        </p:spPr>
      </p:pic>
      <p:pic>
        <p:nvPicPr>
          <p:cNvPr id="5" name="Picture 4" descr="JesusandNativeAmericanindiangoing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675" y="2895600"/>
            <a:ext cx="2143125" cy="2619375"/>
          </a:xfrm>
          <a:prstGeom prst="rect">
            <a:avLst/>
          </a:prstGeom>
        </p:spPr>
      </p:pic>
      <p:pic>
        <p:nvPicPr>
          <p:cNvPr id="6" name="Picture 5" descr="JesusTalkNativeWo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819400"/>
            <a:ext cx="2847975" cy="28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Manifest Destiny</a:t>
            </a:r>
            <a:endParaRPr lang="en-US" dirty="0"/>
          </a:p>
        </p:txBody>
      </p:sp>
      <p:pic>
        <p:nvPicPr>
          <p:cNvPr id="4" name="Content Placeholder 3" descr="First_Nation_Control_over_North_America_about_1600_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06406" y="1600200"/>
            <a:ext cx="49311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erican_progr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609600"/>
            <a:ext cx="7924800" cy="5816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Richard </a:t>
            </a:r>
            <a:r>
              <a:rPr lang="en-US" dirty="0" err="1" smtClean="0"/>
              <a:t>Twiss</a:t>
            </a:r>
            <a:r>
              <a:rPr lang="en-US" dirty="0" smtClean="0"/>
              <a:t> on Manifest Destiny</a:t>
            </a:r>
            <a:endParaRPr lang="en-US" dirty="0"/>
          </a:p>
        </p:txBody>
      </p:sp>
      <p:pic>
        <p:nvPicPr>
          <p:cNvPr id="6" name="Twiss Manifest Destiny_converte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4549" y="10668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Trail of Tears</a:t>
            </a:r>
            <a:endParaRPr lang="en-US" dirty="0"/>
          </a:p>
        </p:txBody>
      </p:sp>
      <p:pic>
        <p:nvPicPr>
          <p:cNvPr id="4" name="Content Placeholder 3" descr="Trails_of_Tears_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1591" y="914400"/>
            <a:ext cx="7534209" cy="57557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0"/>
            <a:ext cx="4607719" cy="49291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57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Indian Removal Act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"/>
            <a:ext cx="4340434" cy="620970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3095555" cy="47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6200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Henry Benjamin Whipple</a:t>
            </a:r>
            <a:br>
              <a:rPr lang="en-US" b="1" dirty="0" smtClean="0"/>
            </a:br>
            <a:r>
              <a:rPr lang="en-US" sz="4000" dirty="0" smtClean="0"/>
              <a:t>“Straight Tongue”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652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Missions to the Native Americans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332940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57400"/>
            <a:ext cx="487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Little Crow’s War</a:t>
            </a:r>
            <a:br>
              <a:rPr lang="en-US" dirty="0" smtClean="0"/>
            </a:br>
            <a:r>
              <a:rPr lang="en-US" sz="2800" dirty="0" smtClean="0"/>
              <a:t>Sioux Uprising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581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476518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533400"/>
            <a:ext cx="4519613" cy="58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0"/>
            <a:ext cx="6629400" cy="505135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218182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“How Indian Conversion to our Holy Faith might be undertaken.” – Christopher Columbus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converte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349" y="138112"/>
            <a:ext cx="8858251" cy="664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Missionary Attitudes in Alaska</a:t>
            </a:r>
            <a:endParaRPr lang="en-US" dirty="0"/>
          </a:p>
        </p:txBody>
      </p:sp>
      <p:pic>
        <p:nvPicPr>
          <p:cNvPr id="4" name="Content Placeholder 3" descr="Comity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194541"/>
            <a:ext cx="7315200" cy="54348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Christianity and Eskimo Culture</a:t>
            </a:r>
            <a:endParaRPr lang="en-US" dirty="0"/>
          </a:p>
        </p:txBody>
      </p:sp>
      <p:pic>
        <p:nvPicPr>
          <p:cNvPr id="9" name="Picture 8" descr="Missionary and Eskim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3553841" cy="3452812"/>
          </a:xfrm>
          <a:prstGeom prst="rect">
            <a:avLst/>
          </a:prstGeom>
        </p:spPr>
      </p:pic>
      <p:pic>
        <p:nvPicPr>
          <p:cNvPr id="10" name="Picture 9" descr="EskimoD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295400"/>
            <a:ext cx="2762250" cy="3971925"/>
          </a:xfrm>
          <a:prstGeom prst="rect">
            <a:avLst/>
          </a:prstGeom>
        </p:spPr>
      </p:pic>
      <p:pic>
        <p:nvPicPr>
          <p:cNvPr id="7" name="Content Placeholder 6" descr="UNK school 192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057400" y="4191000"/>
            <a:ext cx="3855903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Native Church Leaders</a:t>
            </a:r>
            <a:endParaRPr lang="en-US" dirty="0"/>
          </a:p>
        </p:txBody>
      </p:sp>
      <p:pic>
        <p:nvPicPr>
          <p:cNvPr id="6" name="Content Placeholder 5" descr="Maniilaq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3735324" cy="4994465"/>
          </a:xfrm>
        </p:spPr>
      </p:pic>
      <p:pic>
        <p:nvPicPr>
          <p:cNvPr id="5" name="Content Placeholder 7" descr="Uyarak with Bi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09800"/>
            <a:ext cx="35052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590800"/>
          </a:xfrm>
        </p:spPr>
        <p:txBody>
          <a:bodyPr/>
          <a:lstStyle/>
          <a:p>
            <a:r>
              <a:rPr lang="en-US" sz="4000" u="sng"/>
              <a:t>A Native American Theology</a:t>
            </a:r>
            <a:br>
              <a:rPr lang="en-US" sz="4000" u="sng"/>
            </a:br>
            <a:r>
              <a:rPr lang="en-US" sz="4000"/>
              <a:t>Clara Sue Kidwell, Homer Noley, George “Tink” Tinker</a:t>
            </a:r>
            <a:r>
              <a:rPr lang="en-US" sz="4000" u="sng"/>
              <a:t/>
            </a:r>
            <a:br>
              <a:rPr lang="en-US" sz="4000" u="sng"/>
            </a:br>
            <a:r>
              <a:rPr lang="en-US" sz="4000" i="1"/>
              <a:t>Purpose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8534400" cy="3886200"/>
          </a:xfrm>
        </p:spPr>
        <p:txBody>
          <a:bodyPr/>
          <a:lstStyle/>
          <a:p>
            <a:r>
              <a:rPr lang="en-US"/>
              <a:t>“[To] encourage a creative, new visioning process for Native people where they can recognize the uniqueness of their practices with regard to Christianity.” p 1</a:t>
            </a:r>
          </a:p>
          <a:p>
            <a:r>
              <a:rPr lang="en-US"/>
              <a:t>“We envision renewed health for Indian cultures and each Indian national community.” 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“Broken Walls”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Lead Singer: Mohawk worship leader, Jonathan Maracle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“River of Life”</a:t>
            </a:r>
          </a:p>
        </p:txBody>
      </p:sp>
      <p:pic>
        <p:nvPicPr>
          <p:cNvPr id="4" name="02 River Of Life_converted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05200" y="2743200"/>
            <a:ext cx="4673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Native Religious Characteristics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86800" cy="5410200"/>
          </a:xfrm>
        </p:spPr>
        <p:txBody>
          <a:bodyPr/>
          <a:lstStyle/>
          <a:p>
            <a:r>
              <a:rPr lang="en-US"/>
              <a:t>Religious experiences in dreams and visions</a:t>
            </a:r>
          </a:p>
          <a:p>
            <a:r>
              <a:rPr lang="en-US"/>
              <a:t>Words have creative power</a:t>
            </a:r>
          </a:p>
          <a:p>
            <a:r>
              <a:rPr lang="en-US"/>
              <a:t>Personal relationship between the individual and the spiritual world that manifests itself in the physical world p6</a:t>
            </a:r>
          </a:p>
          <a:p>
            <a:r>
              <a:rPr lang="en-US"/>
              <a:t>Ceremony is a part of day-to-day existence</a:t>
            </a:r>
          </a:p>
          <a:p>
            <a:r>
              <a:rPr lang="en-US"/>
              <a:t>Whole cultural and social structure was and still is infused with a spirituality that cannot be separated from the rest of the community’s life at any point. p12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Native Theological Categories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 sz="2800"/>
              <a:t>Creation: Emphasizes the interconnectedness of all living things</a:t>
            </a:r>
          </a:p>
          <a:p>
            <a:r>
              <a:rPr lang="en-US" sz="2800"/>
              <a:t>Deity: Primary understanding of a Supreme Being = The Creator, Life-Giver</a:t>
            </a:r>
          </a:p>
          <a:p>
            <a:r>
              <a:rPr lang="en-US" sz="2800"/>
              <a:t>Christology: Resonates with the Suffering Servant narratives</a:t>
            </a:r>
          </a:p>
          <a:p>
            <a:r>
              <a:rPr lang="en-US" sz="2800"/>
              <a:t>Theological Anthropology: People share the world with spirits whom they must establish relationships; and experience life as community</a:t>
            </a:r>
          </a:p>
          <a:p>
            <a:r>
              <a:rPr lang="en-US" sz="2800"/>
              <a:t>Eschatology: Salvation is the continuance of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Native Christian Expressions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“Some totally reject traditional Indian cultural beliefs, and some integrate Christianity and traditional practices.” p 10</a:t>
            </a:r>
          </a:p>
          <a:p>
            <a:pPr>
              <a:lnSpc>
                <a:spcPct val="90000"/>
              </a:lnSpc>
            </a:pPr>
            <a:r>
              <a:rPr lang="en-US"/>
              <a:t>Tribal leaders and members are urging their people to revive traditional ceremonial practices of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Feasting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Dancing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Dreaming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“Broken Walls”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“Khenoronkhwa” (Love/Medicine)</a:t>
            </a:r>
          </a:p>
        </p:txBody>
      </p:sp>
      <p:pic>
        <p:nvPicPr>
          <p:cNvPr id="4" name="09 Khenoronkhwa_converted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2514600"/>
            <a:ext cx="2417401" cy="350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493" y="732234"/>
            <a:ext cx="6976318" cy="53846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Past to Present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“American Indian communities are still feeling the effects of missionary activities...” p 2</a:t>
            </a:r>
          </a:p>
          <a:p>
            <a:pPr>
              <a:lnSpc>
                <a:spcPct val="90000"/>
              </a:lnSpc>
            </a:pPr>
            <a:r>
              <a:rPr lang="en-US"/>
              <a:t>“...the effects of European colonization and the role that Christianity played as a weapon used against Indian cultures.” p 4</a:t>
            </a:r>
          </a:p>
          <a:p>
            <a:pPr>
              <a:lnSpc>
                <a:spcPct val="90000"/>
              </a:lnSpc>
            </a:pPr>
            <a:r>
              <a:rPr lang="en-US"/>
              <a:t>“...the highest rates of unemployment, alcoholism, teen-age suicides, school drop-outs, and the lowest rates of longevity, education attained, per capita income, etc.” p 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“Broken Walls”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“Warrior”</a:t>
            </a:r>
          </a:p>
        </p:txBody>
      </p:sp>
      <p:pic>
        <p:nvPicPr>
          <p:cNvPr id="4" name="12 Rise Up Mighty Warrior_converted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971800" y="1752600"/>
            <a:ext cx="3394930" cy="437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pic>
        <p:nvPicPr>
          <p:cNvPr id="4" name="Picture 3" descr="christiannativeAmericanartdiscrip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514600"/>
            <a:ext cx="2667000" cy="2390775"/>
          </a:xfrm>
          <a:prstGeom prst="rect">
            <a:avLst/>
          </a:prstGeom>
        </p:spPr>
      </p:pic>
      <p:pic>
        <p:nvPicPr>
          <p:cNvPr id="5" name="Picture 4" descr="JesusandNativeAmericanindiangoing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675" y="2438400"/>
            <a:ext cx="2143125" cy="2619375"/>
          </a:xfrm>
          <a:prstGeom prst="rect">
            <a:avLst/>
          </a:prstGeom>
        </p:spPr>
      </p:pic>
      <p:pic>
        <p:nvPicPr>
          <p:cNvPr id="6" name="Picture 5" descr="JesusTalkNativeWo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362200"/>
            <a:ext cx="2847975" cy="28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Richard </a:t>
            </a:r>
            <a:r>
              <a:rPr lang="en-US" dirty="0" err="1" smtClean="0"/>
              <a:t>Twiss</a:t>
            </a:r>
            <a:r>
              <a:rPr lang="en-US" dirty="0" smtClean="0"/>
              <a:t> – Hope for the Church</a:t>
            </a:r>
            <a:endParaRPr lang="en-US" dirty="0"/>
          </a:p>
        </p:txBody>
      </p:sp>
      <p:pic>
        <p:nvPicPr>
          <p:cNvPr id="6" name="Twiss - Hope for the Church_converte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176338"/>
            <a:ext cx="71628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358063" cy="794742"/>
          </a:xfrm>
          <a:ln/>
        </p:spPr>
        <p:txBody>
          <a:bodyPr/>
          <a:lstStyle/>
          <a:p>
            <a:r>
              <a:rPr lang="en-US" dirty="0"/>
              <a:t>Downer :(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2965773" cy="36790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Captivity Narratives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3/30/10</a:t>
            </a:r>
          </a:p>
        </p:txBody>
      </p:sp>
      <p:sp>
        <p:nvSpPr>
          <p:cNvPr id="307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 lIns="0" tIns="0" rIns="0" bIns="0"/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 smtClean="0">
                <a:solidFill>
                  <a:srgbClr val="000000"/>
                </a:solidFill>
              </a:rPr>
              <a:t>Historical Background/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Considerations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965325"/>
            <a:ext cx="8229600" cy="4435475"/>
          </a:xfrm>
        </p:spPr>
        <p:txBody>
          <a:bodyPr lIns="0" tIns="0" rIns="0" bIns="0"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King Philip’s War (1676)</a:t>
            </a:r>
          </a:p>
          <a:p>
            <a:pPr eaLnBrk="1" hangingPunct="1">
              <a:buFont typeface="Arial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Deteriorating Conditions in Europe</a:t>
            </a:r>
          </a:p>
          <a:p>
            <a:pPr eaLnBrk="1" hangingPunct="1">
              <a:buFont typeface="Arial" charset="0"/>
              <a:buChar char="•"/>
            </a:pPr>
            <a:r>
              <a:rPr lang="en-US" sz="4800" dirty="0" smtClean="0">
                <a:solidFill>
                  <a:schemeClr val="tx1"/>
                </a:solidFill>
              </a:rPr>
              <a:t>French Indian War (1754)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3/30/10</a:t>
            </a:r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 lIns="0" tIns="0" rIns="0" bIns="0"/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600" smtClean="0">
                <a:solidFill>
                  <a:srgbClr val="000000"/>
                </a:solidFill>
              </a:rPr>
              <a:t>Mary Rowlandson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229600" cy="4435475"/>
          </a:xfrm>
        </p:spPr>
        <p:txBody>
          <a:bodyPr lIns="0" tIns="0" rIns="0" bIns="0">
            <a:normAutofit/>
          </a:bodyPr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Background/family</a:t>
            </a:r>
          </a:p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Summary of her narrative</a:t>
            </a:r>
          </a:p>
        </p:txBody>
      </p:sp>
      <p:pic>
        <p:nvPicPr>
          <p:cNvPr id="5" name="Picture 4" descr="vanderlyn1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352800"/>
            <a:ext cx="2743200" cy="33369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3/30/10</a:t>
            </a:r>
          </a:p>
        </p:txBody>
      </p:sp>
      <p:sp>
        <p:nvSpPr>
          <p:cNvPr id="512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68338"/>
            <a:ext cx="8229600" cy="4818062"/>
          </a:xfrm>
        </p:spPr>
        <p:txBody>
          <a:bodyPr lIns="0" tIns="0" rIns="0" bIns="0">
            <a:normAutofit/>
          </a:bodyPr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6000" dirty="0" smtClean="0">
                <a:solidFill>
                  <a:srgbClr val="000000"/>
                </a:solidFill>
              </a:rPr>
              <a:t>Affect of Narratives on Anglo-American Identity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3/30/10</a:t>
            </a:r>
          </a:p>
        </p:txBody>
      </p:sp>
      <p:sp>
        <p:nvSpPr>
          <p:cNvPr id="614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57400"/>
            <a:ext cx="8229600" cy="2590800"/>
          </a:xfrm>
        </p:spPr>
        <p:txBody>
          <a:bodyPr lIns="0" tIns="0" rIns="0" bIns="0">
            <a:normAutofit/>
          </a:bodyPr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5400" dirty="0" smtClean="0">
                <a:solidFill>
                  <a:srgbClr val="000000"/>
                </a:solidFill>
              </a:rPr>
              <a:t>Lasting Perceptions of Captivity Narratives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FF0000"/>
      </a:dk2>
      <a:lt2>
        <a:srgbClr val="FFFF00"/>
      </a:lt2>
      <a:accent1>
        <a:srgbClr val="FFC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462</Words>
  <Application>Microsoft Office PowerPoint</Application>
  <PresentationFormat>On-screen Show (4:3)</PresentationFormat>
  <Paragraphs>71</Paragraphs>
  <Slides>33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Missions to Native Americans</vt:lpstr>
      <vt:lpstr>Slide 2</vt:lpstr>
      <vt:lpstr>Slide 3</vt:lpstr>
      <vt:lpstr>Slide 4</vt:lpstr>
      <vt:lpstr>Captivity Narratives</vt:lpstr>
      <vt:lpstr>Historical Background/ Considerations</vt:lpstr>
      <vt:lpstr>Mary Rowlandson</vt:lpstr>
      <vt:lpstr>Affect of Narratives on Anglo-American Identity</vt:lpstr>
      <vt:lpstr>Lasting Perceptions of Captivity Narratives</vt:lpstr>
      <vt:lpstr>Manifest Destiny</vt:lpstr>
      <vt:lpstr>Slide 11</vt:lpstr>
      <vt:lpstr>Richard Twiss on Manifest Destiny</vt:lpstr>
      <vt:lpstr>Trail of Tears</vt:lpstr>
      <vt:lpstr>Slide 14</vt:lpstr>
      <vt:lpstr>Slide 15</vt:lpstr>
      <vt:lpstr>Henry Benjamin Whipple “Straight Tongue” </vt:lpstr>
      <vt:lpstr>Missions to the Native Americans</vt:lpstr>
      <vt:lpstr>Little Crow’s War Sioux Uprising</vt:lpstr>
      <vt:lpstr>Slide 19</vt:lpstr>
      <vt:lpstr>Slide 20</vt:lpstr>
      <vt:lpstr>Missionary Attitudes in Alaska</vt:lpstr>
      <vt:lpstr>Christianity and Eskimo Culture</vt:lpstr>
      <vt:lpstr>Alaska Native Church Leaders</vt:lpstr>
      <vt:lpstr>A Native American Theology Clara Sue Kidwell, Homer Noley, George “Tink” Tinker Purpose</vt:lpstr>
      <vt:lpstr>“Broken Walls”</vt:lpstr>
      <vt:lpstr>Native Religious Characteristics</vt:lpstr>
      <vt:lpstr>Native Theological Categories</vt:lpstr>
      <vt:lpstr>Native Christian Expressions</vt:lpstr>
      <vt:lpstr>“Broken Walls”</vt:lpstr>
      <vt:lpstr>Past to Present</vt:lpstr>
      <vt:lpstr>“Broken Walls”</vt:lpstr>
      <vt:lpstr>Concluding Remarks</vt:lpstr>
      <vt:lpstr>Richard Twiss – Hope for the Church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Missions to Native Americans</dc:title>
  <dc:creator>Adam London</dc:creator>
  <cp:lastModifiedBy>Adam London</cp:lastModifiedBy>
  <cp:revision>14</cp:revision>
  <dcterms:created xsi:type="dcterms:W3CDTF">2010-03-30T00:06:50Z</dcterms:created>
  <dcterms:modified xsi:type="dcterms:W3CDTF">2010-03-31T02:16:30Z</dcterms:modified>
</cp:coreProperties>
</file>